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9" r:id="rId2"/>
    <p:sldId id="270" r:id="rId3"/>
    <p:sldId id="260" r:id="rId4"/>
    <p:sldId id="277" r:id="rId5"/>
    <p:sldId id="303" r:id="rId6"/>
    <p:sldId id="292" r:id="rId7"/>
    <p:sldId id="293" r:id="rId8"/>
    <p:sldId id="294" r:id="rId9"/>
    <p:sldId id="304" r:id="rId10"/>
    <p:sldId id="305" r:id="rId11"/>
    <p:sldId id="284" r:id="rId12"/>
    <p:sldId id="267" r:id="rId13"/>
    <p:sldId id="279" r:id="rId14"/>
    <p:sldId id="275" r:id="rId15"/>
    <p:sldId id="285" r:id="rId16"/>
    <p:sldId id="286" r:id="rId17"/>
    <p:sldId id="282" r:id="rId18"/>
    <p:sldId id="287" r:id="rId19"/>
  </p:sldIdLst>
  <p:sldSz cx="9144000" cy="6858000" type="screen4x3"/>
  <p:notesSz cx="7099300" cy="1023461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8F22"/>
    <a:srgbClr val="FF6600"/>
    <a:srgbClr val="D9EDEF"/>
    <a:srgbClr val="3C8C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74" autoAdjust="0"/>
    <p:restoredTop sz="94660"/>
  </p:normalViewPr>
  <p:slideViewPr>
    <p:cSldViewPr snapToGrid="0">
      <p:cViewPr varScale="1">
        <p:scale>
          <a:sx n="99" d="100"/>
          <a:sy n="99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C3BD175-CAF1-4648-9A74-ED4AABF2A269}" type="datetime1">
              <a:rPr lang="fr-FR" altLang="fr-FR"/>
              <a:pPr>
                <a:defRPr/>
              </a:pPr>
              <a:t>14/06/17</a:t>
            </a:fld>
            <a:endParaRPr lang="fr-FR" altLang="fr-FR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7DAF2E2-04CE-4306-87FC-93376AEF7E60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517893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1" tIns="45720" rIns="91441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1" tIns="45720" rIns="91441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90D3A57-F253-470B-9214-FB9B14CD8FDD}" type="datetime1">
              <a:rPr lang="en-US"/>
              <a:pPr>
                <a:defRPr/>
              </a:pPr>
              <a:t>14/06/17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769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1" tIns="45720" rIns="91441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1" tIns="45720" rIns="91441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1" tIns="45720" rIns="91441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34E1084-CAB8-4B8C-86E6-F5DEDEC6B76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201904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fr-LU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fr-LU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fr-LU" altLang="en-US"/>
          </a:p>
        </p:txBody>
      </p:sp>
    </p:spTree>
    <p:extLst>
      <p:ext uri="{BB962C8B-B14F-4D97-AF65-F5344CB8AC3E}">
        <p14:creationId xmlns:p14="http://schemas.microsoft.com/office/powerpoint/2010/main" val="18321208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fr-LU" altLang="en-US"/>
          </a:p>
        </p:txBody>
      </p:sp>
    </p:spTree>
    <p:extLst>
      <p:ext uri="{BB962C8B-B14F-4D97-AF65-F5344CB8AC3E}">
        <p14:creationId xmlns:p14="http://schemas.microsoft.com/office/powerpoint/2010/main" val="4358494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30724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1" rIns="91441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fr-LU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fr-LU" altLang="en-US"/>
          </a:p>
        </p:txBody>
      </p:sp>
    </p:spTree>
    <p:extLst>
      <p:ext uri="{BB962C8B-B14F-4D97-AF65-F5344CB8AC3E}">
        <p14:creationId xmlns:p14="http://schemas.microsoft.com/office/powerpoint/2010/main" val="1883705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fr-LU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fr-LU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fr-LU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fr-LU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fr-LU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fr-LU" altLang="en-US"/>
          </a:p>
        </p:txBody>
      </p:sp>
    </p:spTree>
    <p:extLst>
      <p:ext uri="{BB962C8B-B14F-4D97-AF65-F5344CB8AC3E}">
        <p14:creationId xmlns:p14="http://schemas.microsoft.com/office/powerpoint/2010/main" val="602907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fr-LU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fr-L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1160463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B96B3C-0630-4C25-BD4C-77E0C70B581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27151979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699861-ECC5-4642-90BD-6A5ED772C96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38479419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1628775"/>
            <a:ext cx="2058987" cy="4497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6088" y="1628775"/>
            <a:ext cx="6029325" cy="4497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05E67-2981-4080-9AA9-674C0460AD9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34157820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>
              <a:defRPr b="1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FC1B18-6567-45D6-9E2D-9F2B671A69F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53843826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4EEC42-87B8-4E80-B170-250C5391676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7984003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76475"/>
            <a:ext cx="4038600" cy="3849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76475"/>
            <a:ext cx="4038600" cy="3849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75249A-1E09-4979-8EAE-27F36C6A2EE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34081369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F2319C-36D6-4E59-9565-189D1682AB6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5161175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C9F771-80B1-40C3-93DF-FEB74524DAF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37888390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A204AF-1AB6-4763-A914-E30C5512A14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34748970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4268BD-0879-4492-94C1-CD62D5452C0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93828529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85E285-1A8A-4A62-ACBF-1C7D1DE4844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83563281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628775"/>
            <a:ext cx="82296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76475"/>
            <a:ext cx="8229600" cy="384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819CFE90-2954-41AD-A577-ABC4A8FE52DA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1031" name="Picture 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Schoolbook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Schoolbook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Schoolbook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Schoolbook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Schoolbook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Schoolbook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Schoolbook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Schoolbook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2.jpeg"/><Relationship Id="rId12" Type="http://schemas.openxmlformats.org/officeDocument/2006/relationships/image" Target="../media/image23.jpeg"/><Relationship Id="rId13" Type="http://schemas.openxmlformats.org/officeDocument/2006/relationships/image" Target="../media/image24.jpeg"/><Relationship Id="rId14" Type="http://schemas.openxmlformats.org/officeDocument/2006/relationships/image" Target="../media/image25.jpeg"/><Relationship Id="rId15" Type="http://schemas.openxmlformats.org/officeDocument/2006/relationships/hyperlink" Target="http://www.bing.com/images/search?q=michael+derwal&amp;id=F8ABA084590C8D658E717307EF2DDE320820A935&amp;FORM=IQFRBA" TargetMode="External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7" Type="http://schemas.openxmlformats.org/officeDocument/2006/relationships/image" Target="../media/image18.jpeg"/><Relationship Id="rId8" Type="http://schemas.openxmlformats.org/officeDocument/2006/relationships/image" Target="../media/image19.png"/><Relationship Id="rId9" Type="http://schemas.openxmlformats.org/officeDocument/2006/relationships/image" Target="../media/image20.jpeg"/><Relationship Id="rId10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r-BE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AGM 2017</a:t>
            </a:r>
            <a:br>
              <a:rPr lang="fr-BE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BE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8th </a:t>
            </a:r>
            <a:r>
              <a:rPr lang="fr-BE" alt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June</a:t>
            </a:r>
            <a:r>
              <a:rPr lang="fr-BE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2017</a:t>
            </a:r>
          </a:p>
        </p:txBody>
      </p:sp>
      <p:pic>
        <p:nvPicPr>
          <p:cNvPr id="5" name="Picture 4" descr="Luxembourg-ville-panorama_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15105" y="3454408"/>
            <a:ext cx="5598550" cy="14291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 txBox="1">
            <a:spLocks/>
          </p:cNvSpPr>
          <p:nvPr/>
        </p:nvSpPr>
        <p:spPr bwMode="auto">
          <a:xfrm>
            <a:off x="465438" y="2270766"/>
            <a:ext cx="8409161" cy="409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tabLst>
                <a:tab pos="1438275" algn="l"/>
              </a:tabLst>
              <a:defRPr sz="2400"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438275" algn="l"/>
              </a:tabLst>
              <a:defRPr sz="2000"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438275" algn="l"/>
              </a:tabLst>
              <a:defRPr sz="2400"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438275" algn="l"/>
              </a:tabLst>
              <a:defRPr sz="1600"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438275" algn="l"/>
              </a:tabLst>
              <a:defRPr sz="1600"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38275" algn="l"/>
              </a:tabLst>
              <a:defRPr sz="1600"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38275" algn="l"/>
              </a:tabLst>
              <a:defRPr sz="1600"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38275" algn="l"/>
              </a:tabLst>
              <a:defRPr sz="1600"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38275" algn="l"/>
              </a:tabLst>
              <a:defRPr sz="1600"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marL="87313" indent="268288"/>
            <a:r>
              <a:rPr lang="fr-CH" sz="1400" dirty="0"/>
              <a:t>Contribution to conferences with other associations and professionals </a:t>
            </a:r>
          </a:p>
          <a:p>
            <a:pPr marL="87313" indent="268288"/>
            <a:r>
              <a:rPr lang="fr-CH" sz="1400" dirty="0"/>
              <a:t>Partnership with ALFI for annual conferences continued </a:t>
            </a:r>
          </a:p>
          <a:p>
            <a:pPr marL="87313" indent="268288">
              <a:tabLst>
                <a:tab pos="355600" algn="l"/>
                <a:tab pos="1438275" algn="l"/>
              </a:tabLst>
            </a:pPr>
            <a:r>
              <a:rPr lang="fr-CH" sz="1400" dirty="0"/>
              <a:t>Successful continuation of training programmes on risk management with </a:t>
            </a:r>
            <a:r>
              <a:rPr lang="fr-CH" sz="1400" dirty="0" smtClean="0"/>
              <a:t>House </a:t>
            </a:r>
            <a:r>
              <a:rPr lang="fr-CH" sz="1400" dirty="0"/>
              <a:t>of </a:t>
            </a:r>
            <a:r>
              <a:rPr lang="fr-CH" sz="1400" dirty="0" smtClean="0"/>
              <a:t>	Training 	and </a:t>
            </a:r>
            <a:r>
              <a:rPr lang="fr-CH" sz="1400" dirty="0"/>
              <a:t>formalisation of partnership </a:t>
            </a:r>
          </a:p>
          <a:p>
            <a:pPr marL="87313" indent="268288">
              <a:tabLst>
                <a:tab pos="355600" algn="l"/>
                <a:tab pos="1438275" algn="l"/>
              </a:tabLst>
            </a:pPr>
            <a:r>
              <a:rPr lang="fr-CH" sz="1400" dirty="0"/>
              <a:t>Development of vision of Luxembourg fund industry as a centre </a:t>
            </a:r>
            <a:r>
              <a:rPr lang="fr-CH" sz="1400" dirty="0" smtClean="0"/>
              <a:t>of excellence </a:t>
            </a:r>
            <a:r>
              <a:rPr lang="fr-CH" sz="1400" dirty="0"/>
              <a:t>for </a:t>
            </a:r>
            <a:r>
              <a:rPr lang="fr-CH" sz="1400" dirty="0" smtClean="0"/>
              <a:t>Risk 	Management</a:t>
            </a:r>
            <a:endParaRPr lang="fr-CH" sz="1400" dirty="0"/>
          </a:p>
          <a:p>
            <a:pPr marL="87313" indent="268288">
              <a:tabLst>
                <a:tab pos="355600" algn="l"/>
                <a:tab pos="1438275" algn="l"/>
              </a:tabLst>
            </a:pPr>
            <a:r>
              <a:rPr lang="fr-CH" sz="1400" dirty="0" smtClean="0"/>
              <a:t>Social </a:t>
            </a:r>
            <a:r>
              <a:rPr lang="fr-CH" sz="1400" dirty="0"/>
              <a:t>Networks: ALRiM </a:t>
            </a:r>
            <a:r>
              <a:rPr lang="fr-CH" sz="1400" dirty="0" smtClean="0"/>
              <a:t>Linkedin </a:t>
            </a:r>
            <a:r>
              <a:rPr lang="fr-CH" sz="1400" dirty="0"/>
              <a:t>page which </a:t>
            </a:r>
            <a:r>
              <a:rPr lang="fr-CH" sz="1400" dirty="0" smtClean="0"/>
              <a:t>gathered 280+ followers, </a:t>
            </a:r>
            <a:r>
              <a:rPr lang="fr-CH" sz="1400" dirty="0"/>
              <a:t>as well as a </a:t>
            </a:r>
            <a:r>
              <a:rPr lang="fr-CH" sz="1400" dirty="0" smtClean="0"/>
              <a:t>	Twitter 	account (50 followers)</a:t>
            </a:r>
          </a:p>
          <a:p>
            <a:pPr marL="87313" indent="268288">
              <a:tabLst>
                <a:tab pos="355600" algn="l"/>
                <a:tab pos="1438275" algn="l"/>
              </a:tabLst>
            </a:pPr>
            <a:r>
              <a:rPr lang="fr-CH" sz="1400" dirty="0" smtClean="0"/>
              <a:t>Presence in: </a:t>
            </a:r>
          </a:p>
          <a:p>
            <a:pPr marL="830263" lvl="1" indent="268288">
              <a:tabLst>
                <a:tab pos="355600" algn="l"/>
                <a:tab pos="1438275" algn="l"/>
              </a:tabLst>
            </a:pPr>
            <a:r>
              <a:rPr lang="fr-CH" sz="1400" dirty="0"/>
              <a:t>the ‘Fondation ABBL’</a:t>
            </a:r>
          </a:p>
          <a:p>
            <a:pPr marL="830263" lvl="1" indent="268288">
              <a:tabLst>
                <a:tab pos="355600" algn="l"/>
                <a:tab pos="1438275" algn="l"/>
              </a:tabLst>
            </a:pPr>
            <a:r>
              <a:rPr lang="fr-CH" sz="1400" dirty="0" smtClean="0"/>
              <a:t>the ‘</a:t>
            </a:r>
            <a:r>
              <a:rPr lang="fr-CH" sz="1400" dirty="0"/>
              <a:t>Advisory </a:t>
            </a:r>
            <a:r>
              <a:rPr lang="fr-CH" sz="1400" dirty="0" smtClean="0"/>
              <a:t>Board’ of the Luxembourg School of Finance</a:t>
            </a:r>
          </a:p>
          <a:p>
            <a:pPr marL="830263" lvl="1" indent="268288">
              <a:tabLst>
                <a:tab pos="355600" algn="l"/>
                <a:tab pos="1438275" algn="l"/>
              </a:tabLst>
            </a:pPr>
            <a:r>
              <a:rPr lang="fr-CH" sz="1400" dirty="0" smtClean="0"/>
              <a:t>The ‘Commission </a:t>
            </a:r>
            <a:r>
              <a:rPr lang="fr-CH" sz="1400" dirty="0"/>
              <a:t>Consultative Banques et </a:t>
            </a:r>
            <a:r>
              <a:rPr lang="fr-CH" sz="1400" dirty="0" smtClean="0"/>
              <a:t>Finance’ of the House of Training</a:t>
            </a:r>
          </a:p>
          <a:p>
            <a:pPr marL="830263" lvl="1" indent="268288">
              <a:tabLst>
                <a:tab pos="355600" algn="l"/>
                <a:tab pos="1438275" algn="l"/>
              </a:tabLst>
            </a:pPr>
            <a:r>
              <a:rPr lang="fr-CH" sz="1400" dirty="0" smtClean="0"/>
              <a:t>ALFI Risk Management steering committee </a:t>
            </a:r>
          </a:p>
          <a:p>
            <a:pPr marL="830263" lvl="1" indent="268288">
              <a:tabLst>
                <a:tab pos="355600" algn="l"/>
                <a:tab pos="1438275" algn="l"/>
              </a:tabLst>
            </a:pPr>
            <a:r>
              <a:rPr lang="en-US" sz="1400" dirty="0" err="1"/>
              <a:t>Comité</a:t>
            </a:r>
            <a:r>
              <a:rPr lang="en-US" sz="1400" dirty="0"/>
              <a:t> </a:t>
            </a:r>
            <a:r>
              <a:rPr lang="en-US" sz="1400" dirty="0" err="1"/>
              <a:t>Consultatif</a:t>
            </a:r>
            <a:r>
              <a:rPr lang="en-US" sz="1400" dirty="0"/>
              <a:t> Anti-</a:t>
            </a:r>
            <a:r>
              <a:rPr lang="en-US" sz="1400" dirty="0" err="1"/>
              <a:t>Blanchiment</a:t>
            </a:r>
            <a:r>
              <a:rPr lang="en-US" sz="1400" dirty="0"/>
              <a:t> of </a:t>
            </a:r>
            <a:r>
              <a:rPr lang="en-US" sz="1400" dirty="0" smtClean="0"/>
              <a:t>CSSF</a:t>
            </a:r>
          </a:p>
          <a:p>
            <a:pPr marL="830263" lvl="1" indent="268288">
              <a:tabLst>
                <a:tab pos="355600" algn="l"/>
                <a:tab pos="1438275" algn="l"/>
              </a:tabLst>
            </a:pPr>
            <a:r>
              <a:rPr lang="en-US" sz="1400" dirty="0" smtClean="0"/>
              <a:t>ADA </a:t>
            </a:r>
            <a:r>
              <a:rPr lang="en-US" sz="1400" dirty="0"/>
              <a:t>- Risk for micro </a:t>
            </a:r>
            <a:r>
              <a:rPr lang="en-US" sz="1400" dirty="0" smtClean="0"/>
              <a:t>finance</a:t>
            </a:r>
          </a:p>
          <a:p>
            <a:pPr marL="830263" lvl="1" indent="268288">
              <a:tabLst>
                <a:tab pos="355600" algn="l"/>
                <a:tab pos="1438275" algn="l"/>
              </a:tabLst>
            </a:pPr>
            <a:r>
              <a:rPr lang="en-US" sz="1400" dirty="0" smtClean="0"/>
              <a:t>FERMA : scientific committee</a:t>
            </a:r>
            <a:endParaRPr lang="en-US" sz="1400" dirty="0"/>
          </a:p>
          <a:p>
            <a:pPr marL="87313" indent="268288">
              <a:tabLst>
                <a:tab pos="355600" algn="l"/>
                <a:tab pos="1438275" algn="l"/>
              </a:tabLst>
            </a:pPr>
            <a:endParaRPr lang="fr-CH" sz="1400" dirty="0"/>
          </a:p>
          <a:p>
            <a:pPr marL="87313" indent="268288">
              <a:tabLst>
                <a:tab pos="355600" algn="l"/>
                <a:tab pos="1438275" algn="l"/>
              </a:tabLst>
            </a:pPr>
            <a:endParaRPr lang="fr-CH" sz="1400" dirty="0" smtClean="0"/>
          </a:p>
          <a:p>
            <a:pPr marL="87313" indent="268288">
              <a:tabLst>
                <a:tab pos="355600" algn="l"/>
                <a:tab pos="1438275" algn="l"/>
              </a:tabLst>
            </a:pPr>
            <a:endParaRPr lang="fr-CH" sz="1400" dirty="0" smtClean="0"/>
          </a:p>
          <a:p>
            <a:pPr marL="87313" indent="268288">
              <a:tabLst>
                <a:tab pos="355600" algn="l"/>
                <a:tab pos="1438275" algn="l"/>
              </a:tabLst>
            </a:pPr>
            <a:endParaRPr lang="fr-CH" sz="1400" dirty="0"/>
          </a:p>
          <a:p>
            <a:pPr>
              <a:spcBef>
                <a:spcPct val="0"/>
              </a:spcBef>
              <a:buNone/>
            </a:pPr>
            <a:endParaRPr lang="en-GB" altLang="en-US" sz="12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CH" altLang="en-US" sz="1600" dirty="0">
                <a:latin typeface="Arial" panose="020B0604020202020204" pitchFamily="34" charset="0"/>
              </a:rPr>
              <a:t>	</a:t>
            </a:r>
            <a:endParaRPr lang="en-GB" altLang="en-US" sz="9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en-GB" altLang="en-US" sz="9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CH" altLang="en-US" sz="1050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105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CH" altLang="en-US" sz="1200" b="1" dirty="0">
                <a:latin typeface="Arial" panose="020B0604020202020204" pitchFamily="34" charset="0"/>
              </a:rPr>
              <a:t>	</a:t>
            </a:r>
          </a:p>
          <a:p>
            <a:pPr>
              <a:spcBef>
                <a:spcPct val="0"/>
              </a:spcBef>
              <a:buFontTx/>
              <a:buNone/>
            </a:pPr>
            <a:endParaRPr lang="fr-CH" altLang="en-US" sz="1200" b="1" dirty="0">
              <a:latin typeface="Arial" panose="020B060402020202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446088" y="1514475"/>
            <a:ext cx="82296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Schoolbook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Schoolbook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Schoolbook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Schoolbook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Schoolbook" pitchFamily="18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Schoolbook" pitchFamily="18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Schoolbook" pitchFamily="18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>
              <a:defRPr/>
            </a:pPr>
            <a:r>
              <a:rPr lang="en-GB" sz="2800" b="1" cap="all" dirty="0" smtClean="0">
                <a:ln w="0"/>
                <a:solidFill>
                  <a:srgbClr val="3C8C93"/>
                </a:soli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Other Key Activities</a:t>
            </a:r>
            <a:endParaRPr lang="en-GB" sz="2800" b="1" cap="all" dirty="0">
              <a:ln w="0"/>
              <a:solidFill>
                <a:srgbClr val="3C8C93"/>
              </a:solidFill>
              <a:effectLst>
                <a:reflection blurRad="12700" stA="50000" endPos="50000" dist="5000" dir="5400000" sy="-100000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34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3245545"/>
            <a:ext cx="8229600" cy="123180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4572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ctr">
              <a:spcBef>
                <a:spcPct val="20000"/>
              </a:spcBef>
              <a:defRPr/>
            </a:pPr>
            <a:r>
              <a:rPr lang="fr-BE" alt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Financial Report</a:t>
            </a:r>
            <a:endParaRPr lang="en-GB" altLang="fr-F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608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46088" y="1628775"/>
            <a:ext cx="82296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GB"/>
            </a:defPPr>
            <a:lvl1pPr algn="ctr">
              <a:defRPr sz="2800">
                <a:solidFill>
                  <a:schemeClr val="accent1">
                    <a:lumMod val="50000"/>
                  </a:schemeClr>
                </a:solidFill>
                <a:effectLst>
                  <a:reflection endPos="0" dir="5400000" sy="-100000" algn="bl" rotWithShape="0"/>
                </a:effectLst>
                <a:ea typeface="+mj-ea"/>
              </a:defRPr>
            </a:lvl1pPr>
            <a:lvl2pPr algn="ctr">
              <a:defRPr sz="3600">
                <a:solidFill>
                  <a:schemeClr val="tx2"/>
                </a:solidFill>
                <a:latin typeface="Century Schoolbook" pitchFamily="18" charset="0"/>
                <a:cs typeface="Arial" charset="0"/>
              </a:defRPr>
            </a:lvl2pPr>
            <a:lvl3pPr algn="ctr">
              <a:defRPr sz="3600">
                <a:solidFill>
                  <a:schemeClr val="tx2"/>
                </a:solidFill>
                <a:latin typeface="Century Schoolbook" pitchFamily="18" charset="0"/>
                <a:cs typeface="Arial" charset="0"/>
              </a:defRPr>
            </a:lvl3pPr>
            <a:lvl4pPr algn="ctr">
              <a:defRPr sz="3600">
                <a:solidFill>
                  <a:schemeClr val="tx2"/>
                </a:solidFill>
                <a:latin typeface="Century Schoolbook" pitchFamily="18" charset="0"/>
                <a:cs typeface="Arial" charset="0"/>
              </a:defRPr>
            </a:lvl4pPr>
            <a:lvl5pPr algn="ctr">
              <a:defRPr sz="3600">
                <a:solidFill>
                  <a:schemeClr val="tx2"/>
                </a:solidFill>
                <a:latin typeface="Century Schoolbook" pitchFamily="18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Schoolbook" pitchFamily="18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Schoolbook" pitchFamily="18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Schoolbook" pitchFamily="18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r>
              <a:rPr lang="en-GB" dirty="0"/>
              <a:t>Financial Report</a:t>
            </a:r>
          </a:p>
        </p:txBody>
      </p:sp>
      <p:sp>
        <p:nvSpPr>
          <p:cNvPr id="10243" name="Content Placeholder 2"/>
          <p:cNvSpPr txBox="1">
            <a:spLocks/>
          </p:cNvSpPr>
          <p:nvPr/>
        </p:nvSpPr>
        <p:spPr bwMode="auto">
          <a:xfrm>
            <a:off x="457200" y="2428875"/>
            <a:ext cx="8229600" cy="384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endParaRPr lang="en-GB" altLang="fr-FR" sz="1400" dirty="0">
              <a:latin typeface="Arial" panose="020B0604020202020204" pitchFamily="34" charset="0"/>
            </a:endParaRPr>
          </a:p>
          <a:p>
            <a:pPr>
              <a:buNone/>
            </a:pPr>
            <a:r>
              <a:rPr lang="en-GB" altLang="fr-FR" sz="1400" dirty="0">
                <a:latin typeface="Arial" panose="020B0604020202020204" pitchFamily="34" charset="0"/>
              </a:rPr>
              <a:t>Audit for </a:t>
            </a:r>
            <a:r>
              <a:rPr lang="en-GB" altLang="fr-FR" sz="1400" dirty="0" smtClean="0">
                <a:latin typeface="Arial" panose="020B0604020202020204" pitchFamily="34" charset="0"/>
              </a:rPr>
              <a:t>2016 </a:t>
            </a:r>
            <a:r>
              <a:rPr lang="en-GB" altLang="fr-FR" sz="1400" dirty="0">
                <a:latin typeface="Arial" panose="020B0604020202020204" pitchFamily="34" charset="0"/>
              </a:rPr>
              <a:t>by </a:t>
            </a:r>
            <a:r>
              <a:rPr lang="en-GB" altLang="fr-FR" sz="1400" dirty="0" err="1" smtClean="0">
                <a:latin typeface="Arial" panose="020B0604020202020204" pitchFamily="34" charset="0"/>
              </a:rPr>
              <a:t>iCare</a:t>
            </a:r>
            <a:r>
              <a:rPr lang="en-GB" altLang="fr-FR" sz="1400" dirty="0" smtClean="0">
                <a:latin typeface="Arial" panose="020B0604020202020204" pitchFamily="34" charset="0"/>
              </a:rPr>
              <a:t> </a:t>
            </a:r>
            <a:endParaRPr lang="en-GB" altLang="fr-FR" sz="1400" dirty="0">
              <a:latin typeface="Arial" panose="020B0604020202020204" pitchFamily="34" charset="0"/>
            </a:endParaRPr>
          </a:p>
          <a:p>
            <a:pPr>
              <a:buNone/>
            </a:pPr>
            <a:endParaRPr lang="en-GB" altLang="fr-FR" sz="1400" dirty="0" smtClean="0">
              <a:latin typeface="Arial" panose="020B0604020202020204" pitchFamily="34" charset="0"/>
            </a:endParaRPr>
          </a:p>
          <a:p>
            <a:pPr>
              <a:buNone/>
            </a:pPr>
            <a:r>
              <a:rPr lang="en-GB" altLang="fr-FR" sz="1400" dirty="0" smtClean="0">
                <a:latin typeface="Arial" panose="020B0604020202020204" pitchFamily="34" charset="0"/>
              </a:rPr>
              <a:t>Copy </a:t>
            </a:r>
            <a:r>
              <a:rPr lang="en-GB" altLang="fr-FR" sz="1400" dirty="0">
                <a:latin typeface="Arial" panose="020B0604020202020204" pitchFamily="34" charset="0"/>
              </a:rPr>
              <a:t>of the Financial Statements will be available via the members’ section of </a:t>
            </a:r>
            <a:r>
              <a:rPr lang="en-GB" altLang="fr-FR" sz="1400" dirty="0" err="1" smtClean="0">
                <a:latin typeface="Arial" panose="020B0604020202020204" pitchFamily="34" charset="0"/>
              </a:rPr>
              <a:t>ALRiM’s</a:t>
            </a:r>
            <a:r>
              <a:rPr lang="en-GB" altLang="fr-FR" sz="1400" dirty="0" smtClean="0">
                <a:latin typeface="Arial" panose="020B0604020202020204" pitchFamily="34" charset="0"/>
              </a:rPr>
              <a:t> website</a:t>
            </a:r>
          </a:p>
          <a:p>
            <a:pPr>
              <a:buNone/>
            </a:pPr>
            <a:endParaRPr lang="en-GB" altLang="fr-FR" sz="1400" dirty="0">
              <a:latin typeface="Arial" panose="020B0604020202020204" pitchFamily="34" charset="0"/>
            </a:endParaRPr>
          </a:p>
          <a:p>
            <a:pPr>
              <a:buNone/>
            </a:pPr>
            <a:r>
              <a:rPr lang="en-GB" altLang="fr-FR" sz="1400" dirty="0" smtClean="0">
                <a:latin typeface="Arial" panose="020B0604020202020204" pitchFamily="34" charset="0"/>
              </a:rPr>
              <a:t>Continuation of </a:t>
            </a:r>
            <a:r>
              <a:rPr lang="en-GB" altLang="fr-FR" sz="1400" dirty="0" err="1" smtClean="0">
                <a:latin typeface="Arial" panose="020B0604020202020204" pitchFamily="34" charset="0"/>
              </a:rPr>
              <a:t>iCare’s</a:t>
            </a:r>
            <a:r>
              <a:rPr lang="en-GB" altLang="fr-FR" sz="1400" dirty="0" smtClean="0">
                <a:latin typeface="Arial" panose="020B0604020202020204" pitchFamily="34" charset="0"/>
              </a:rPr>
              <a:t> mandate</a:t>
            </a:r>
          </a:p>
          <a:p>
            <a:pPr>
              <a:buNone/>
            </a:pPr>
            <a:endParaRPr lang="en-GB" altLang="fr-FR" sz="1400" dirty="0">
              <a:latin typeface="Arial" panose="020B0604020202020204" pitchFamily="34" charset="0"/>
            </a:endParaRPr>
          </a:p>
          <a:p>
            <a:pPr>
              <a:buNone/>
            </a:pPr>
            <a:r>
              <a:rPr lang="en-GB" altLang="fr-FR" sz="1400" dirty="0" smtClean="0">
                <a:latin typeface="Arial" panose="020B0604020202020204" pitchFamily="34" charset="0"/>
              </a:rPr>
              <a:t>Discharge of: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altLang="fr-FR" sz="1400" dirty="0" smtClean="0">
                <a:latin typeface="Arial" panose="020B0604020202020204" pitchFamily="34" charset="0"/>
              </a:rPr>
              <a:t>Directors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altLang="fr-FR" sz="1400" dirty="0" err="1" smtClean="0">
                <a:latin typeface="Arial" panose="020B0604020202020204" pitchFamily="34" charset="0"/>
              </a:rPr>
              <a:t>Commissaire</a:t>
            </a:r>
            <a:r>
              <a:rPr lang="en-GB" altLang="fr-FR" sz="1400" dirty="0" smtClean="0">
                <a:latin typeface="Arial" panose="020B0604020202020204" pitchFamily="34" charset="0"/>
              </a:rPr>
              <a:t> aux </a:t>
            </a:r>
            <a:r>
              <a:rPr lang="en-GB" altLang="fr-FR" sz="1400" dirty="0" err="1" smtClean="0">
                <a:latin typeface="Arial" panose="020B0604020202020204" pitchFamily="34" charset="0"/>
              </a:rPr>
              <a:t>Comptes</a:t>
            </a:r>
            <a:r>
              <a:rPr lang="en-GB" altLang="fr-FR" sz="1400" dirty="0" smtClean="0">
                <a:latin typeface="Arial" panose="020B0604020202020204" pitchFamily="34" charset="0"/>
              </a:rPr>
              <a:t> (</a:t>
            </a:r>
            <a:r>
              <a:rPr lang="en-GB" altLang="fr-FR" sz="1400" dirty="0" err="1" smtClean="0">
                <a:latin typeface="Arial" panose="020B0604020202020204" pitchFamily="34" charset="0"/>
              </a:rPr>
              <a:t>iCare</a:t>
            </a:r>
            <a:r>
              <a:rPr lang="en-GB" altLang="fr-FR" sz="1400" dirty="0" smtClean="0">
                <a:latin typeface="Arial" panose="020B0604020202020204" pitchFamily="34" charset="0"/>
              </a:rPr>
              <a:t>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altLang="fr-FR" sz="1400" dirty="0" smtClean="0">
                <a:latin typeface="Arial" panose="020B0604020202020204" pitchFamily="34" charset="0"/>
              </a:rPr>
              <a:t>Treasurer </a:t>
            </a:r>
          </a:p>
          <a:p>
            <a:pPr>
              <a:buNone/>
            </a:pPr>
            <a:endParaRPr lang="en-GB" altLang="fr-FR" sz="1400" dirty="0">
              <a:latin typeface="Arial" panose="020B0604020202020204" pitchFamily="34" charset="0"/>
            </a:endParaRPr>
          </a:p>
          <a:p>
            <a:pPr>
              <a:buNone/>
            </a:pPr>
            <a:endParaRPr lang="en-GB" altLang="fr-FR" sz="1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446088" y="1490232"/>
            <a:ext cx="82296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GB"/>
            </a:defPPr>
            <a:lvl1pPr algn="ctr">
              <a:defRPr sz="2800">
                <a:solidFill>
                  <a:schemeClr val="accent1">
                    <a:lumMod val="50000"/>
                  </a:schemeClr>
                </a:solidFill>
                <a:effectLst>
                  <a:reflection endPos="0" dir="5400000" sy="-100000" algn="bl" rotWithShape="0"/>
                </a:effectLst>
                <a:ea typeface="+mj-ea"/>
              </a:defRPr>
            </a:lvl1pPr>
            <a:lvl2pPr algn="ctr">
              <a:defRPr sz="3600">
                <a:solidFill>
                  <a:schemeClr val="tx2"/>
                </a:solidFill>
                <a:latin typeface="Century Schoolbook" pitchFamily="18" charset="0"/>
                <a:cs typeface="Arial" charset="0"/>
              </a:defRPr>
            </a:lvl2pPr>
            <a:lvl3pPr algn="ctr">
              <a:defRPr sz="3600">
                <a:solidFill>
                  <a:schemeClr val="tx2"/>
                </a:solidFill>
                <a:latin typeface="Century Schoolbook" pitchFamily="18" charset="0"/>
                <a:cs typeface="Arial" charset="0"/>
              </a:defRPr>
            </a:lvl3pPr>
            <a:lvl4pPr algn="ctr">
              <a:defRPr sz="3600">
                <a:solidFill>
                  <a:schemeClr val="tx2"/>
                </a:solidFill>
                <a:latin typeface="Century Schoolbook" pitchFamily="18" charset="0"/>
                <a:cs typeface="Arial" charset="0"/>
              </a:defRPr>
            </a:lvl4pPr>
            <a:lvl5pPr algn="ctr">
              <a:defRPr sz="3600">
                <a:solidFill>
                  <a:schemeClr val="tx2"/>
                </a:solidFill>
                <a:latin typeface="Century Schoolbook" pitchFamily="18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Schoolbook" pitchFamily="18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Schoolbook" pitchFamily="18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Schoolbook" pitchFamily="18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r>
              <a:rPr lang="en-GB" dirty="0"/>
              <a:t>Balance Sheet </a:t>
            </a:r>
            <a:r>
              <a:rPr lang="en-GB" sz="1600" dirty="0"/>
              <a:t>(31st Dec 2016)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60" y="2300864"/>
            <a:ext cx="7896511" cy="4392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-1588" y="1476375"/>
            <a:ext cx="9145588" cy="4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46088" y="1490232"/>
            <a:ext cx="8229600" cy="671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GB"/>
            </a:defPPr>
            <a:lvl1pPr algn="ctr">
              <a:defRPr sz="2800">
                <a:solidFill>
                  <a:schemeClr val="accent1">
                    <a:lumMod val="50000"/>
                  </a:schemeClr>
                </a:solidFill>
                <a:effectLst>
                  <a:reflection endPos="0" dir="5400000" sy="-100000" algn="bl" rotWithShape="0"/>
                </a:effectLst>
                <a:ea typeface="+mj-ea"/>
              </a:defRPr>
            </a:lvl1pPr>
            <a:lvl2pPr algn="ctr">
              <a:defRPr sz="3600">
                <a:solidFill>
                  <a:schemeClr val="tx2"/>
                </a:solidFill>
                <a:latin typeface="Century Schoolbook" pitchFamily="18" charset="0"/>
                <a:cs typeface="Arial" charset="0"/>
              </a:defRPr>
            </a:lvl2pPr>
            <a:lvl3pPr algn="ctr">
              <a:defRPr sz="3600">
                <a:solidFill>
                  <a:schemeClr val="tx2"/>
                </a:solidFill>
                <a:latin typeface="Century Schoolbook" pitchFamily="18" charset="0"/>
                <a:cs typeface="Arial" charset="0"/>
              </a:defRPr>
            </a:lvl3pPr>
            <a:lvl4pPr algn="ctr">
              <a:defRPr sz="3600">
                <a:solidFill>
                  <a:schemeClr val="tx2"/>
                </a:solidFill>
                <a:latin typeface="Century Schoolbook" pitchFamily="18" charset="0"/>
                <a:cs typeface="Arial" charset="0"/>
              </a:defRPr>
            </a:lvl4pPr>
            <a:lvl5pPr algn="ctr">
              <a:defRPr sz="3600">
                <a:solidFill>
                  <a:schemeClr val="tx2"/>
                </a:solidFill>
                <a:latin typeface="Century Schoolbook" pitchFamily="18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Schoolbook" pitchFamily="18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Schoolbook" pitchFamily="18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Schoolbook" pitchFamily="18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r>
              <a:rPr lang="en-GB" dirty="0"/>
              <a:t>P&amp;L </a:t>
            </a:r>
            <a:r>
              <a:rPr lang="en-GB" sz="1600" dirty="0"/>
              <a:t>(31st Dec 2016)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877" y="2424545"/>
            <a:ext cx="7440325" cy="40200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3129183"/>
            <a:ext cx="8229600" cy="123180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4572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ctr">
              <a:spcBef>
                <a:spcPct val="20000"/>
              </a:spcBef>
              <a:defRPr/>
            </a:pPr>
            <a:r>
              <a:rPr lang="fr-BE" altLang="fr-F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fr-BE" alt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altLang="fr-F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fr-BE" alt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altLang="fr-F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Busisness</a:t>
            </a:r>
            <a:r>
              <a:rPr lang="fr-BE" alt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/ Questions</a:t>
            </a:r>
            <a:endParaRPr lang="en-GB" altLang="fr-F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C:\Users\HP_Propriétaire\AppData\Local\Microsoft\Windows\Temporary Internet Files\Content.IE5\041BN19U\MP90031559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0875" y="4456231"/>
            <a:ext cx="2514600" cy="17937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70549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3121548"/>
            <a:ext cx="8229600" cy="123180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4572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ctr">
              <a:spcBef>
                <a:spcPct val="20000"/>
              </a:spcBef>
              <a:defRPr/>
            </a:pPr>
            <a:r>
              <a:rPr lang="fr-BE" altLang="fr-F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ALRiM</a:t>
            </a:r>
            <a:r>
              <a:rPr lang="fr-BE" alt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altLang="fr-F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Board</a:t>
            </a:r>
            <a:endParaRPr lang="en-GB" altLang="fr-F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847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7" descr="LNe%281%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1665288"/>
            <a:ext cx="1089025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119" descr="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613" y="1666875"/>
            <a:ext cx="1176337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21" descr="Paul Kleinb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588" y="1681163"/>
            <a:ext cx="1154112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23" descr="Ravi Beegu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925" y="1693863"/>
            <a:ext cx="1135063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25" descr="Laurent BERLIN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5" y="1706563"/>
            <a:ext cx="11144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27" descr="Thomas Numm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688" y="1716088"/>
            <a:ext cx="9652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29" descr="Alain Basti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288" y="3425825"/>
            <a:ext cx="1144587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31" descr="Thierry Lopez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513" y="3279775"/>
            <a:ext cx="1173162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33" descr="Henning Schwab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0" y="3284538"/>
            <a:ext cx="1422400" cy="16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35" descr="Benjamin Gauthi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763" y="3287713"/>
            <a:ext cx="1179512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37" descr="Laurent Nihoul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975" y="3306763"/>
            <a:ext cx="1239838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39" descr="UM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275" y="5056188"/>
            <a:ext cx="1120775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141" descr="th?id=OIP">
            <a:hlinkClick r:id="rId15" tooltip="Search images of michael derwal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988" y="5037138"/>
            <a:ext cx="14192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3509011"/>
            <a:ext cx="8229600" cy="123180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4572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ctr">
              <a:spcBef>
                <a:spcPct val="20000"/>
              </a:spcBef>
              <a:defRPr/>
            </a:pPr>
            <a:r>
              <a:rPr lang="fr-BE" altLang="fr-F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Closing</a:t>
            </a:r>
            <a:endParaRPr lang="en-GB" altLang="fr-F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164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46088" y="1628775"/>
            <a:ext cx="82296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en-GB"/>
            </a:defPPr>
            <a:lvl1pPr algn="ctr">
              <a:defRPr sz="2800" b="1" cap="all">
                <a:ln w="0"/>
                <a:solidFill>
                  <a:srgbClr val="3C8C93"/>
                </a:solidFill>
                <a:effectLst>
                  <a:reflection blurRad="12700" stA="50000" endPos="50000" dist="5000" dir="5400000" sy="-100000" rotWithShape="0"/>
                </a:effectLst>
                <a:ea typeface="+mj-ea"/>
              </a:defRPr>
            </a:lvl1pPr>
            <a:lvl2pPr algn="ctr">
              <a:defRPr sz="3600">
                <a:solidFill>
                  <a:schemeClr val="tx2"/>
                </a:solidFill>
                <a:latin typeface="Century Schoolbook" pitchFamily="18" charset="0"/>
                <a:cs typeface="Arial" charset="0"/>
              </a:defRPr>
            </a:lvl2pPr>
            <a:lvl3pPr algn="ctr">
              <a:defRPr sz="3600">
                <a:solidFill>
                  <a:schemeClr val="tx2"/>
                </a:solidFill>
                <a:latin typeface="Century Schoolbook" pitchFamily="18" charset="0"/>
                <a:cs typeface="Arial" charset="0"/>
              </a:defRPr>
            </a:lvl3pPr>
            <a:lvl4pPr algn="ctr">
              <a:defRPr sz="3600">
                <a:solidFill>
                  <a:schemeClr val="tx2"/>
                </a:solidFill>
                <a:latin typeface="Century Schoolbook" pitchFamily="18" charset="0"/>
                <a:cs typeface="Arial" charset="0"/>
              </a:defRPr>
            </a:lvl4pPr>
            <a:lvl5pPr algn="ctr">
              <a:defRPr sz="3600">
                <a:solidFill>
                  <a:schemeClr val="tx2"/>
                </a:solidFill>
                <a:latin typeface="Century Schoolbook" pitchFamily="18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Schoolbook" pitchFamily="18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Schoolbook" pitchFamily="18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Schoolbook" pitchFamily="18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r>
              <a:rPr lang="en-GB" dirty="0"/>
              <a:t>Agenda</a:t>
            </a:r>
          </a:p>
        </p:txBody>
      </p:sp>
      <p:sp>
        <p:nvSpPr>
          <p:cNvPr id="4099" name="Content Placeholder 2"/>
          <p:cNvSpPr txBox="1">
            <a:spLocks/>
          </p:cNvSpPr>
          <p:nvPr/>
        </p:nvSpPr>
        <p:spPr bwMode="auto">
          <a:xfrm>
            <a:off x="1395119" y="2380927"/>
            <a:ext cx="6923088" cy="3908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Font typeface="Century Schoolbook" pitchFamily="18" charset="0"/>
              <a:buAutoNum type="arabicPeriod"/>
            </a:pPr>
            <a:r>
              <a:rPr lang="en-GB" altLang="en-US" sz="1800" dirty="0" smtClean="0">
                <a:latin typeface="Arial" panose="020B0604020202020204" pitchFamily="34" charset="0"/>
              </a:rPr>
              <a:t>Welcome</a:t>
            </a:r>
            <a:endParaRPr lang="en-GB" altLang="en-US" sz="800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Century Schoolbook" pitchFamily="18" charset="0"/>
              <a:buAutoNum type="arabicPeriod"/>
            </a:pPr>
            <a:r>
              <a:rPr lang="en-GB" altLang="en-US" sz="1800" dirty="0">
                <a:latin typeface="Arial" panose="020B0604020202020204" pitchFamily="34" charset="0"/>
              </a:rPr>
              <a:t>Activity Report </a:t>
            </a:r>
            <a:r>
              <a:rPr lang="en-GB" altLang="en-US" sz="1800" dirty="0" smtClean="0">
                <a:latin typeface="Arial" panose="020B0604020202020204" pitchFamily="34" charset="0"/>
              </a:rPr>
              <a:t>2016 </a:t>
            </a:r>
            <a:r>
              <a:rPr lang="en-GB" altLang="en-US" sz="1800" dirty="0">
                <a:latin typeface="Arial" panose="020B0604020202020204" pitchFamily="34" charset="0"/>
              </a:rPr>
              <a:t>– May </a:t>
            </a:r>
            <a:r>
              <a:rPr lang="en-GB" altLang="en-US" sz="1800" dirty="0" smtClean="0">
                <a:latin typeface="Arial" panose="020B0604020202020204" pitchFamily="34" charset="0"/>
              </a:rPr>
              <a:t>2017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LcPeriod"/>
            </a:pPr>
            <a:r>
              <a:rPr lang="en-GB" altLang="en-US" sz="1400" dirty="0" smtClean="0">
                <a:latin typeface="Arial" panose="020B0604020202020204" pitchFamily="34" charset="0"/>
              </a:rPr>
              <a:t>Conferences &amp; Events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LcPeriod"/>
            </a:pPr>
            <a:r>
              <a:rPr lang="en-GB" altLang="en-US" sz="1400" dirty="0" smtClean="0">
                <a:latin typeface="Arial" panose="020B0604020202020204" pitchFamily="34" charset="0"/>
              </a:rPr>
              <a:t>Training Courses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LcPeriod"/>
            </a:pPr>
            <a:r>
              <a:rPr lang="en-GB" altLang="en-US" sz="1400" dirty="0" smtClean="0">
                <a:latin typeface="Arial" panose="020B0604020202020204" pitchFamily="34" charset="0"/>
              </a:rPr>
              <a:t>Publications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LcPeriod"/>
            </a:pPr>
            <a:r>
              <a:rPr lang="en-GB" altLang="en-US" sz="1400" dirty="0" smtClean="0">
                <a:latin typeface="Arial" panose="020B0604020202020204" pitchFamily="34" charset="0"/>
              </a:rPr>
              <a:t>Other key activities</a:t>
            </a:r>
          </a:p>
          <a:p>
            <a:pPr>
              <a:lnSpc>
                <a:spcPct val="150000"/>
              </a:lnSpc>
              <a:buFont typeface="Century Schoolbook" pitchFamily="18" charset="0"/>
              <a:buAutoNum type="arabicPeriod"/>
            </a:pPr>
            <a:r>
              <a:rPr lang="en-GB" altLang="en-US" sz="1800" dirty="0" smtClean="0">
                <a:latin typeface="Arial" panose="020B0604020202020204" pitchFamily="34" charset="0"/>
              </a:rPr>
              <a:t>Financial </a:t>
            </a:r>
            <a:r>
              <a:rPr lang="en-GB" altLang="en-US" sz="1800" dirty="0">
                <a:latin typeface="Arial" panose="020B0604020202020204" pitchFamily="34" charset="0"/>
              </a:rPr>
              <a:t>Report </a:t>
            </a:r>
            <a:r>
              <a:rPr lang="en-GB" altLang="en-US" sz="1800" dirty="0" smtClean="0">
                <a:latin typeface="Arial" panose="020B0604020202020204" pitchFamily="34" charset="0"/>
              </a:rPr>
              <a:t>2016</a:t>
            </a:r>
            <a:endParaRPr lang="en-GB" altLang="en-US" sz="800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Century Schoolbook" pitchFamily="18" charset="0"/>
              <a:buAutoNum type="arabicPeriod"/>
            </a:pPr>
            <a:r>
              <a:rPr lang="fr-BE" altLang="en-US" sz="1800" dirty="0">
                <a:latin typeface="Arial" panose="020B0604020202020204" pitchFamily="34" charset="0"/>
              </a:rPr>
              <a:t>AOB / </a:t>
            </a:r>
            <a:r>
              <a:rPr lang="fr-BE" altLang="en-US" sz="1800" dirty="0" smtClean="0">
                <a:latin typeface="Arial" panose="020B0604020202020204" pitchFamily="34" charset="0"/>
              </a:rPr>
              <a:t>Questions</a:t>
            </a:r>
            <a:endParaRPr lang="fr-BE" altLang="en-US" sz="800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Century Schoolbook" pitchFamily="18" charset="0"/>
              <a:buAutoNum type="arabicPeriod"/>
            </a:pPr>
            <a:r>
              <a:rPr lang="fr-BE" altLang="en-US" sz="1800" dirty="0" smtClean="0">
                <a:latin typeface="Arial" panose="020B0604020202020204" pitchFamily="34" charset="0"/>
              </a:rPr>
              <a:t>Closing</a:t>
            </a:r>
            <a:endParaRPr lang="en-GB" altLang="en-US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3152549"/>
            <a:ext cx="8229600" cy="123180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4572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ctr">
              <a:spcBef>
                <a:spcPct val="20000"/>
              </a:spcBef>
              <a:defRPr/>
            </a:pPr>
            <a:r>
              <a:rPr lang="fr-BE" alt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Activity Report 2016 – May 2017</a:t>
            </a:r>
            <a:endParaRPr lang="en-GB" altLang="fr-F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 txBox="1">
            <a:spLocks/>
          </p:cNvSpPr>
          <p:nvPr/>
        </p:nvSpPr>
        <p:spPr bwMode="auto">
          <a:xfrm>
            <a:off x="442912" y="2200372"/>
            <a:ext cx="8485808" cy="384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tabLst>
                <a:tab pos="1438275" algn="l"/>
              </a:tabLst>
              <a:defRPr sz="2400"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438275" algn="l"/>
              </a:tabLst>
              <a:defRPr sz="2000"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438275" algn="l"/>
              </a:tabLst>
              <a:defRPr sz="2400"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438275" algn="l"/>
              </a:tabLst>
              <a:defRPr sz="1600"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438275" algn="l"/>
              </a:tabLst>
              <a:defRPr sz="1600"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38275" algn="l"/>
              </a:tabLst>
              <a:defRPr sz="1600"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38275" algn="l"/>
              </a:tabLst>
              <a:defRPr sz="1600"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38275" algn="l"/>
              </a:tabLst>
              <a:defRPr sz="1600"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38275" algn="l"/>
              </a:tabLst>
              <a:defRPr sz="1600"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en-US" sz="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CH" altLang="en-US" sz="11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000" b="1" dirty="0" smtClean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000" b="1" dirty="0">
              <a:latin typeface="Arial" panose="020B0604020202020204" pitchFamily="34" charset="0"/>
            </a:endParaRPr>
          </a:p>
          <a:p>
            <a:pPr marL="0" lvl="1" indent="0">
              <a:spcBef>
                <a:spcPct val="0"/>
              </a:spcBef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June 2016 : </a:t>
            </a:r>
            <a:r>
              <a:rPr lang="en-US" altLang="en-US" sz="1800" dirty="0" smtClean="0">
                <a:latin typeface="Arial" panose="020B0604020202020204" pitchFamily="34" charset="0"/>
              </a:rPr>
              <a:t>	</a:t>
            </a:r>
            <a:r>
              <a:rPr lang="en-US" sz="1800" b="1" dirty="0" smtClean="0">
                <a:latin typeface="Arial" panose="020B0604020202020204" pitchFamily="34" charset="0"/>
              </a:rPr>
              <a:t>Round </a:t>
            </a:r>
            <a:r>
              <a:rPr lang="en-US" sz="1800" b="1" dirty="0">
                <a:latin typeface="Arial" panose="020B0604020202020204" pitchFamily="34" charset="0"/>
              </a:rPr>
              <a:t>table on Control Functions </a:t>
            </a:r>
            <a:r>
              <a:rPr lang="en-US" sz="1800" b="1" dirty="0" smtClean="0">
                <a:latin typeface="Arial" panose="020B0604020202020204" pitchFamily="34" charset="0"/>
              </a:rPr>
              <a:t>for </a:t>
            </a:r>
            <a:r>
              <a:rPr lang="en-US" sz="1800" b="1" dirty="0">
                <a:latin typeface="Arial" panose="020B0604020202020204" pitchFamily="34" charset="0"/>
              </a:rPr>
              <a:t>“C Level” yearly </a:t>
            </a:r>
            <a:r>
              <a:rPr lang="en-US" sz="1800" b="1" dirty="0" smtClean="0">
                <a:latin typeface="Arial" panose="020B0604020202020204" pitchFamily="34" charset="0"/>
              </a:rPr>
              <a:t>training</a:t>
            </a:r>
          </a:p>
          <a:p>
            <a:pPr marL="0" lvl="1" indent="0">
              <a:spcBef>
                <a:spcPct val="0"/>
              </a:spcBef>
              <a:buNone/>
            </a:pPr>
            <a:r>
              <a:rPr lang="en-US" sz="1800" b="1" dirty="0">
                <a:latin typeface="Arial" panose="020B0604020202020204" pitchFamily="34" charset="0"/>
              </a:rPr>
              <a:t>	</a:t>
            </a:r>
            <a:r>
              <a:rPr lang="en-US" altLang="en-US" sz="1100" dirty="0">
                <a:solidFill>
                  <a:srgbClr val="FF0000"/>
                </a:solidFill>
                <a:latin typeface="Arial" panose="020B0604020202020204" pitchFamily="34" charset="0"/>
              </a:rPr>
              <a:t>Joint event </a:t>
            </a:r>
            <a:r>
              <a:rPr lang="en-US" altLang="en-US" sz="1100" dirty="0" smtClean="0">
                <a:solidFill>
                  <a:srgbClr val="FF0000"/>
                </a:solidFill>
                <a:latin typeface="Arial" panose="020B0604020202020204" pitchFamily="34" charset="0"/>
              </a:rPr>
              <a:t>ALRIM </a:t>
            </a:r>
            <a:r>
              <a:rPr lang="en-US" sz="11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HoT</a:t>
            </a:r>
            <a:r>
              <a:rPr lang="en-US" sz="11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1100" dirty="0">
                <a:solidFill>
                  <a:srgbClr val="FF0000"/>
                </a:solidFill>
                <a:latin typeface="Arial" panose="020B0604020202020204" pitchFamily="34" charset="0"/>
              </a:rPr>
              <a:t>/ ATTF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000" b="1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CH" altLang="en-US" sz="1800" dirty="0">
                <a:latin typeface="Arial" panose="020B0604020202020204" pitchFamily="34" charset="0"/>
              </a:rPr>
              <a:t>March </a:t>
            </a:r>
            <a:r>
              <a:rPr lang="fr-CH" altLang="en-US" sz="1800" dirty="0" smtClean="0">
                <a:latin typeface="Arial" panose="020B0604020202020204" pitchFamily="34" charset="0"/>
              </a:rPr>
              <a:t>2017:</a:t>
            </a:r>
            <a:r>
              <a:rPr lang="fr-CH" altLang="en-US" sz="1800" b="1" dirty="0">
                <a:latin typeface="Arial" panose="020B0604020202020204" pitchFamily="34" charset="0"/>
              </a:rPr>
              <a:t>	ALRiM </a:t>
            </a:r>
            <a:r>
              <a:rPr lang="fr-CH" altLang="en-US" sz="1800" b="1" dirty="0" smtClean="0">
                <a:latin typeface="Arial" panose="020B0604020202020204" pitchFamily="34" charset="0"/>
              </a:rPr>
              <a:t>Roundtable on Governance around Backtesting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CH" altLang="en-US" sz="1800" dirty="0" smtClean="0">
                <a:latin typeface="Arial" panose="020B0604020202020204" pitchFamily="34" charset="0"/>
              </a:rPr>
              <a:t>	</a:t>
            </a:r>
            <a:r>
              <a:rPr lang="fr-CH" altLang="en-US" sz="1800" dirty="0">
                <a:latin typeface="Arial" panose="020B0604020202020204" pitchFamily="34" charset="0"/>
              </a:rPr>
              <a:t>	</a:t>
            </a:r>
            <a:endParaRPr lang="en-US" altLang="en-US" sz="1100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latin typeface="Arial" panose="020B0604020202020204" pitchFamily="34" charset="0"/>
              </a:rPr>
              <a:t>April 2017:</a:t>
            </a:r>
            <a:r>
              <a:rPr lang="en-US" altLang="en-US" sz="1800" b="1" dirty="0">
                <a:latin typeface="Arial" panose="020B0604020202020204" pitchFamily="34" charset="0"/>
              </a:rPr>
              <a:t>	</a:t>
            </a:r>
            <a:r>
              <a:rPr lang="en-US" altLang="en-US" sz="1800" b="1" dirty="0" smtClean="0">
                <a:latin typeface="Arial" panose="020B0604020202020204" pitchFamily="34" charset="0"/>
              </a:rPr>
              <a:t>Roundtable on Portfolio Management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1800" b="1" dirty="0">
                <a:latin typeface="Arial" panose="020B0604020202020204" pitchFamily="34" charset="0"/>
              </a:rPr>
              <a:t>	</a:t>
            </a:r>
            <a:r>
              <a:rPr lang="en-US" altLang="en-US" sz="1100" dirty="0">
                <a:solidFill>
                  <a:srgbClr val="FF0000"/>
                </a:solidFill>
                <a:latin typeface="Arial" panose="020B0604020202020204" pitchFamily="34" charset="0"/>
              </a:rPr>
              <a:t>Joint event ALCO -  </a:t>
            </a:r>
            <a:r>
              <a:rPr lang="en-US" altLang="en-US" sz="1100" dirty="0" err="1">
                <a:solidFill>
                  <a:srgbClr val="FF0000"/>
                </a:solidFill>
                <a:latin typeface="Arial" panose="020B0604020202020204" pitchFamily="34" charset="0"/>
              </a:rPr>
              <a:t>ALRiM</a:t>
            </a:r>
            <a:r>
              <a:rPr lang="en-US" altLang="en-US" sz="1100" dirty="0">
                <a:solidFill>
                  <a:srgbClr val="FF0000"/>
                </a:solidFill>
                <a:latin typeface="Arial" panose="020B0604020202020204" pitchFamily="34" charset="0"/>
              </a:rPr>
              <a:t> – CFA - IIA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en-US" sz="1100" b="1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CH" altLang="en-US" sz="1800" dirty="0">
                <a:latin typeface="Arial" panose="020B0604020202020204" pitchFamily="34" charset="0"/>
              </a:rPr>
              <a:t>May </a:t>
            </a:r>
            <a:r>
              <a:rPr lang="fr-CH" altLang="en-US" sz="1800" dirty="0" smtClean="0">
                <a:latin typeface="Arial" panose="020B0604020202020204" pitchFamily="34" charset="0"/>
              </a:rPr>
              <a:t>2017:	</a:t>
            </a:r>
            <a:r>
              <a:rPr lang="fr-CH" altLang="en-US" sz="1800" b="1" dirty="0" smtClean="0">
                <a:latin typeface="Arial" panose="020B0604020202020204" pitchFamily="34" charset="0"/>
              </a:rPr>
              <a:t>8th</a:t>
            </a:r>
            <a:r>
              <a:rPr lang="fr-CH" altLang="en-US" sz="1800" dirty="0" smtClean="0">
                <a:latin typeface="Arial" panose="020B0604020202020204" pitchFamily="34" charset="0"/>
              </a:rPr>
              <a:t> </a:t>
            </a:r>
            <a:r>
              <a:rPr lang="en-GB" altLang="en-US" sz="1800" b="1" dirty="0" smtClean="0">
                <a:latin typeface="Arial" panose="020B0604020202020204" pitchFamily="34" charset="0"/>
              </a:rPr>
              <a:t>Annual </a:t>
            </a:r>
            <a:r>
              <a:rPr lang="en-GB" altLang="en-US" sz="1800" b="1" dirty="0">
                <a:latin typeface="Arial" panose="020B0604020202020204" pitchFamily="34" charset="0"/>
              </a:rPr>
              <a:t>ALFI-</a:t>
            </a:r>
            <a:r>
              <a:rPr lang="en-GB" altLang="en-US" sz="1800" b="1" dirty="0" err="1">
                <a:latin typeface="Arial" panose="020B0604020202020204" pitchFamily="34" charset="0"/>
              </a:rPr>
              <a:t>ALRiM</a:t>
            </a:r>
            <a:r>
              <a:rPr lang="en-GB" altLang="en-US" sz="1800" b="1" dirty="0">
                <a:latin typeface="Arial" panose="020B0604020202020204" pitchFamily="34" charset="0"/>
              </a:rPr>
              <a:t> Risk Management Conference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fr-CH" altLang="en-US" sz="1800" b="1" dirty="0">
                <a:latin typeface="Arial" panose="020B0604020202020204" pitchFamily="34" charset="0"/>
              </a:rPr>
              <a:t>	</a:t>
            </a:r>
            <a:r>
              <a:rPr lang="en-GB" altLang="en-US" sz="1100" dirty="0">
                <a:solidFill>
                  <a:srgbClr val="FF0000"/>
                </a:solidFill>
                <a:latin typeface="Arial" panose="020B0604020202020204" pitchFamily="34" charset="0"/>
              </a:rPr>
              <a:t>Joint event ALFI – </a:t>
            </a:r>
            <a:r>
              <a:rPr lang="en-GB" altLang="en-US" sz="11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ALRiM</a:t>
            </a:r>
            <a:endParaRPr lang="en-GB" altLang="en-US" sz="1100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en-GB" altLang="en-US" sz="10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en-GB" altLang="en-US" sz="10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CH" altLang="en-US" sz="1100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11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CH" altLang="en-US" sz="1400" b="1" dirty="0">
                <a:latin typeface="Arial" panose="020B0604020202020204" pitchFamily="34" charset="0"/>
              </a:rPr>
              <a:t>	</a:t>
            </a:r>
          </a:p>
          <a:p>
            <a:pPr>
              <a:spcBef>
                <a:spcPct val="0"/>
              </a:spcBef>
              <a:buFontTx/>
              <a:buNone/>
            </a:pPr>
            <a:endParaRPr lang="fr-CH" altLang="en-US" sz="1400" b="1" dirty="0">
              <a:latin typeface="Arial" panose="020B060402020202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446088" y="1514475"/>
            <a:ext cx="82296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Schoolbook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Schoolbook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Schoolbook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Schoolbook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Schoolbook" pitchFamily="18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Schoolbook" pitchFamily="18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Schoolbook" pitchFamily="18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>
              <a:defRPr/>
            </a:pPr>
            <a:r>
              <a:rPr lang="en-GB" sz="2800" b="1" cap="all" dirty="0" smtClean="0">
                <a:ln w="0"/>
                <a:solidFill>
                  <a:srgbClr val="3C8C93"/>
                </a:soli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Conferences and Events</a:t>
            </a:r>
            <a:endParaRPr lang="en-GB" sz="2800" b="1" cap="all" dirty="0">
              <a:ln w="0"/>
              <a:solidFill>
                <a:srgbClr val="3C8C93"/>
              </a:solidFill>
              <a:effectLst>
                <a:reflection blurRad="12700" stA="50000" endPos="50000" dist="5000" dir="5400000" sy="-100000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70854" y="188640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916" y="1474377"/>
            <a:ext cx="8755534" cy="720080"/>
          </a:xfr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2800" b="1" kern="1200" cap="all" dirty="0">
                <a:ln w="0"/>
                <a:solidFill>
                  <a:srgbClr val="3C8C93"/>
                </a:soli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Training Courses on Risk Management </a:t>
            </a:r>
            <a:r>
              <a:rPr lang="en-GB" sz="1600" kern="1200" dirty="0" smtClean="0">
                <a:solidFill>
                  <a:schemeClr val="accent1">
                    <a:lumMod val="50000"/>
                  </a:schemeClr>
                </a:solidFill>
                <a:effectLst>
                  <a:reflection endPos="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Luxembourg </a:t>
            </a:r>
            <a:r>
              <a:rPr lang="en-GB" sz="1600" kern="1200" dirty="0">
                <a:solidFill>
                  <a:schemeClr val="accent1">
                    <a:lumMod val="50000"/>
                  </a:schemeClr>
                </a:solidFill>
                <a:effectLst>
                  <a:reflection endPos="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Full </a:t>
            </a:r>
            <a:r>
              <a:rPr lang="en-GB" sz="1600" kern="1200" dirty="0" smtClean="0">
                <a:solidFill>
                  <a:schemeClr val="accent1">
                    <a:lumMod val="50000"/>
                  </a:schemeClr>
                </a:solidFill>
                <a:effectLst>
                  <a:reflection endPos="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Programme Structure</a:t>
            </a:r>
            <a:endParaRPr lang="en-GB" sz="1600" kern="1200" dirty="0">
              <a:solidFill>
                <a:schemeClr val="accent1">
                  <a:lumMod val="50000"/>
                </a:schemeClr>
              </a:solidFill>
              <a:effectLst>
                <a:reflection endPos="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10548664" y="1916832"/>
            <a:ext cx="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040" y="2368038"/>
            <a:ext cx="7841417" cy="448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863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40077" y="1801181"/>
            <a:ext cx="7432025" cy="4780835"/>
            <a:chOff x="755576" y="1196752"/>
            <a:chExt cx="7432025" cy="478083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5576" y="1196752"/>
              <a:ext cx="7432025" cy="4780835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 bwMode="auto">
            <a:xfrm>
              <a:off x="899592" y="3068960"/>
              <a:ext cx="288032" cy="93610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L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558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79" y="1749213"/>
            <a:ext cx="8817774" cy="471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513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64" y="1609720"/>
            <a:ext cx="8732784" cy="465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708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 txBox="1">
            <a:spLocks/>
          </p:cNvSpPr>
          <p:nvPr/>
        </p:nvSpPr>
        <p:spPr bwMode="auto">
          <a:xfrm>
            <a:off x="1510571" y="2200372"/>
            <a:ext cx="7643050" cy="384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tabLst>
                <a:tab pos="1438275" algn="l"/>
              </a:tabLst>
              <a:defRPr sz="2400"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438275" algn="l"/>
              </a:tabLst>
              <a:defRPr sz="2000"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438275" algn="l"/>
              </a:tabLst>
              <a:defRPr sz="2400"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438275" algn="l"/>
              </a:tabLst>
              <a:defRPr sz="1600"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438275" algn="l"/>
              </a:tabLst>
              <a:defRPr sz="1600"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38275" algn="l"/>
              </a:tabLst>
              <a:defRPr sz="1600"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38275" algn="l"/>
              </a:tabLst>
              <a:defRPr sz="1600"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38275" algn="l"/>
              </a:tabLst>
              <a:defRPr sz="1600"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38275" algn="l"/>
              </a:tabLst>
              <a:defRPr sz="1600"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en-US" sz="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CH" altLang="en-US" sz="11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CH" altLang="en-US" sz="1800" dirty="0" smtClean="0">
                <a:latin typeface="Arial" panose="020B0604020202020204" pitchFamily="34" charset="0"/>
              </a:rPr>
              <a:t>‘A.B.C</a:t>
            </a:r>
            <a:r>
              <a:rPr lang="fr-CH" altLang="en-US" sz="1800" dirty="0">
                <a:latin typeface="Arial" panose="020B0604020202020204" pitchFamily="34" charset="0"/>
              </a:rPr>
              <a:t>. of VaR Model </a:t>
            </a:r>
            <a:r>
              <a:rPr lang="fr-CH" altLang="en-US" sz="1800" dirty="0" smtClean="0">
                <a:latin typeface="Arial" panose="020B0604020202020204" pitchFamily="34" charset="0"/>
              </a:rPr>
              <a:t>Backtesting’</a:t>
            </a:r>
            <a:endParaRPr lang="fr-CH" altLang="en-US" sz="1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GB" altLang="en-US" sz="1400" dirty="0">
                <a:solidFill>
                  <a:srgbClr val="FF0000"/>
                </a:solidFill>
                <a:latin typeface="Arial" panose="020B0604020202020204" pitchFamily="34" charset="0"/>
              </a:rPr>
              <a:t>	Joint publication ALFI – </a:t>
            </a:r>
            <a:r>
              <a:rPr lang="en-GB" altLang="en-US" sz="1400" dirty="0" err="1">
                <a:solidFill>
                  <a:srgbClr val="FF0000"/>
                </a:solidFill>
                <a:latin typeface="Arial" panose="020B0604020202020204" pitchFamily="34" charset="0"/>
              </a:rPr>
              <a:t>ALRiM</a:t>
            </a:r>
            <a:endParaRPr lang="en-GB" altLang="en-US" sz="14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1400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 dirty="0" smtClean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 dirty="0" smtClean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 smtClean="0">
                <a:latin typeface="Arial" panose="020B0604020202020204" pitchFamily="34" charset="0"/>
              </a:rPr>
              <a:t>LEO </a:t>
            </a:r>
            <a:r>
              <a:rPr lang="en-GB" altLang="en-US" sz="1800" dirty="0">
                <a:latin typeface="Arial" panose="020B0604020202020204" pitchFamily="34" charset="0"/>
              </a:rPr>
              <a:t>: </a:t>
            </a:r>
            <a:r>
              <a:rPr lang="fr-CH" altLang="en-US" sz="1800" dirty="0" smtClean="0">
                <a:latin typeface="Arial" panose="020B0604020202020204" pitchFamily="34" charset="0"/>
              </a:rPr>
              <a:t>‘Effective </a:t>
            </a:r>
            <a:r>
              <a:rPr lang="fr-CH" altLang="en-US" sz="1800" dirty="0">
                <a:latin typeface="Arial" panose="020B0604020202020204" pitchFamily="34" charset="0"/>
              </a:rPr>
              <a:t>Risk Management in Today’s </a:t>
            </a:r>
            <a:r>
              <a:rPr lang="fr-CH" altLang="en-US" sz="1800" dirty="0" smtClean="0">
                <a:latin typeface="Arial" panose="020B0604020202020204" pitchFamily="34" charset="0"/>
              </a:rPr>
              <a:t>World’</a:t>
            </a:r>
            <a:endParaRPr lang="en-US" altLang="en-US" sz="1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GB" altLang="en-US" sz="1100" dirty="0">
                <a:solidFill>
                  <a:srgbClr val="FF0000"/>
                </a:solidFill>
                <a:latin typeface="Arial" panose="020B0604020202020204" pitchFamily="34" charset="0"/>
              </a:rPr>
              <a:t>	</a:t>
            </a:r>
            <a:r>
              <a:rPr lang="en-GB" altLang="en-US" sz="1400" dirty="0">
                <a:solidFill>
                  <a:srgbClr val="FF0000"/>
                </a:solidFill>
                <a:latin typeface="Arial" panose="020B0604020202020204" pitchFamily="34" charset="0"/>
              </a:rPr>
              <a:t>Joint publication </a:t>
            </a:r>
            <a:r>
              <a:rPr lang="en-GB" altLang="en-US" sz="1400" dirty="0" smtClean="0">
                <a:solidFill>
                  <a:srgbClr val="FF0000"/>
                </a:solidFill>
                <a:latin typeface="Arial" panose="020B0604020202020204" pitchFamily="34" charset="0"/>
              </a:rPr>
              <a:t>LFF </a:t>
            </a:r>
            <a:r>
              <a:rPr lang="en-GB" altLang="en-US" sz="1400" dirty="0">
                <a:solidFill>
                  <a:srgbClr val="FF0000"/>
                </a:solidFill>
                <a:latin typeface="Arial" panose="020B0604020202020204" pitchFamily="34" charset="0"/>
              </a:rPr>
              <a:t>– </a:t>
            </a:r>
            <a:r>
              <a:rPr lang="en-GB" altLang="en-US" sz="1400" dirty="0" err="1">
                <a:solidFill>
                  <a:srgbClr val="FF0000"/>
                </a:solidFill>
                <a:latin typeface="Arial" panose="020B0604020202020204" pitchFamily="34" charset="0"/>
              </a:rPr>
              <a:t>ALRiM</a:t>
            </a:r>
            <a:endParaRPr lang="en-GB" altLang="en-US" sz="14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1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CH" altLang="en-US" sz="1800" dirty="0" smtClean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CH" altLang="en-US" sz="1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CH" altLang="en-US" sz="1800" dirty="0" smtClean="0">
                <a:latin typeface="Arial" panose="020B0604020202020204" pitchFamily="34" charset="0"/>
              </a:rPr>
              <a:t>‘VaR </a:t>
            </a:r>
            <a:r>
              <a:rPr lang="fr-CH" altLang="en-US" sz="1800" dirty="0">
                <a:latin typeface="Arial" panose="020B0604020202020204" pitchFamily="34" charset="0"/>
              </a:rPr>
              <a:t>Model Backtesting C.S.I. – Practitioners </a:t>
            </a:r>
            <a:r>
              <a:rPr lang="fr-CH" altLang="en-US" sz="1800" dirty="0" smtClean="0">
                <a:latin typeface="Arial" panose="020B0604020202020204" pitchFamily="34" charset="0"/>
              </a:rPr>
              <a:t>Thoughts’</a:t>
            </a:r>
            <a:endParaRPr lang="fr-CH" altLang="en-US" sz="1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GB" altLang="en-US" sz="1400" dirty="0">
                <a:solidFill>
                  <a:srgbClr val="FF0000"/>
                </a:solidFill>
                <a:latin typeface="Arial" panose="020B0604020202020204" pitchFamily="34" charset="0"/>
              </a:rPr>
              <a:t>	Joint publication ALFI – </a:t>
            </a:r>
            <a:r>
              <a:rPr lang="en-GB" altLang="en-US" sz="1400" dirty="0" err="1">
                <a:solidFill>
                  <a:srgbClr val="FF0000"/>
                </a:solidFill>
                <a:latin typeface="Arial" panose="020B0604020202020204" pitchFamily="34" charset="0"/>
              </a:rPr>
              <a:t>ALRiM</a:t>
            </a:r>
            <a:endParaRPr lang="en-GB" altLang="en-US" sz="14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en-GB" altLang="en-US" sz="14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CH" altLang="en-US" sz="1800" dirty="0">
                <a:latin typeface="Arial" panose="020B0604020202020204" pitchFamily="34" charset="0"/>
              </a:rPr>
              <a:t>	</a:t>
            </a:r>
            <a:endParaRPr lang="en-GB" altLang="en-US" sz="10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en-GB" altLang="en-US" sz="10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CH" altLang="en-US" sz="1100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11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CH" altLang="en-US" sz="1400" b="1" dirty="0">
                <a:latin typeface="Arial" panose="020B0604020202020204" pitchFamily="34" charset="0"/>
              </a:rPr>
              <a:t>	</a:t>
            </a:r>
          </a:p>
          <a:p>
            <a:pPr>
              <a:spcBef>
                <a:spcPct val="0"/>
              </a:spcBef>
              <a:buFontTx/>
              <a:buNone/>
            </a:pPr>
            <a:endParaRPr lang="fr-CH" altLang="en-US" sz="1400" b="1" dirty="0">
              <a:latin typeface="Arial" panose="020B060402020202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446088" y="1514475"/>
            <a:ext cx="82296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Schoolbook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Schoolbook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Schoolbook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Schoolbook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Schoolbook" pitchFamily="18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Schoolbook" pitchFamily="18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Schoolbook" pitchFamily="18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>
              <a:defRPr/>
            </a:pPr>
            <a:r>
              <a:rPr lang="en-GB" sz="2800" b="1" cap="all" dirty="0" smtClean="0">
                <a:ln w="0"/>
                <a:solidFill>
                  <a:srgbClr val="3C8C93"/>
                </a:soli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Publications</a:t>
            </a:r>
            <a:endParaRPr lang="en-GB" sz="2800" b="1" cap="all" dirty="0">
              <a:ln w="0"/>
              <a:solidFill>
                <a:srgbClr val="3C8C93"/>
              </a:solidFill>
              <a:effectLst>
                <a:reflection blurRad="12700" stA="50000" endPos="50000" dist="5000" dir="5400000" sy="-100000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 descr="screen_shot_2017-03-31_at_09.26.5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38" y="3406149"/>
            <a:ext cx="579967" cy="797455"/>
          </a:xfrm>
          <a:prstGeom prst="rect">
            <a:avLst/>
          </a:prstGeom>
        </p:spPr>
      </p:pic>
      <p:pic>
        <p:nvPicPr>
          <p:cNvPr id="6" name="Image 5" descr="alfi-alrim2_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72" y="4541531"/>
            <a:ext cx="571840" cy="786281"/>
          </a:xfrm>
          <a:prstGeom prst="rect">
            <a:avLst/>
          </a:prstGeom>
        </p:spPr>
      </p:pic>
      <p:pic>
        <p:nvPicPr>
          <p:cNvPr id="5" name="Image 4" descr="screen_shot_2017-03-20_at_12.39.2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70" y="2299631"/>
            <a:ext cx="565972" cy="77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620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Schoolbook"/>
        <a:ea typeface=""/>
        <a:cs typeface="Arial"/>
      </a:majorFont>
      <a:minorFont>
        <a:latin typeface="Century Schoolbook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148</Words>
  <Application>Microsoft Macintosh PowerPoint</Application>
  <PresentationFormat>On-screen Show (4:3)</PresentationFormat>
  <Paragraphs>96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Calibri</vt:lpstr>
      <vt:lpstr>Default Design</vt:lpstr>
      <vt:lpstr>AGM 2017  8th June 2017</vt:lpstr>
      <vt:lpstr>PowerPoint Presentation</vt:lpstr>
      <vt:lpstr>PowerPoint Presentation</vt:lpstr>
      <vt:lpstr>PowerPoint Presentation</vt:lpstr>
      <vt:lpstr>Training Courses on Risk Management Luxembourg Full Programme 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AGM 2015  17 June 2015</dc:title>
  <dc:subject>*Restricted*</dc:subject>
  <dc:creator>Luc Neuberg</dc:creator>
  <cp:lastModifiedBy>Ulrike Maur</cp:lastModifiedBy>
  <cp:revision>59</cp:revision>
  <dcterms:created xsi:type="dcterms:W3CDTF">2015-06-15T06:24:41Z</dcterms:created>
  <dcterms:modified xsi:type="dcterms:W3CDTF">2017-06-14T10:40:00Z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ithout Tagging">
    <vt:lpwstr>1</vt:lpwstr>
  </property>
</Properties>
</file>